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3/21/2020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314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78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3/21/2020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735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3/21/2020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68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3/21/2020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538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8144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7090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498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707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3/21/2020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849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22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3/21/2020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0871872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1" r:id="rId6"/>
    <p:sldLayoutId id="2147483747" r:id="rId7"/>
    <p:sldLayoutId id="2147483748" r:id="rId8"/>
    <p:sldLayoutId id="2147483749" r:id="rId9"/>
    <p:sldLayoutId id="2147483750" r:id="rId10"/>
    <p:sldLayoutId id="2147483752"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5FD7D9-873E-4BFA-A098-C6618CFF4F24}"/>
              </a:ext>
            </a:extLst>
          </p:cNvPr>
          <p:cNvPicPr>
            <a:picLocks noChangeAspect="1"/>
          </p:cNvPicPr>
          <p:nvPr/>
        </p:nvPicPr>
        <p:blipFill rotWithShape="1">
          <a:blip r:embed="rId2"/>
          <a:srcRect t="12791"/>
          <a:stretch/>
        </p:blipFill>
        <p:spPr>
          <a:xfrm>
            <a:off x="20" y="10"/>
            <a:ext cx="12191980" cy="6857990"/>
          </a:xfrm>
          <a:prstGeom prst="rect">
            <a:avLst/>
          </a:prstGeom>
        </p:spPr>
      </p:pic>
      <p:sp>
        <p:nvSpPr>
          <p:cNvPr id="23"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AB51145-0F79-4D33-A6AA-39CF1A1B17FD}"/>
              </a:ext>
            </a:extLst>
          </p:cNvPr>
          <p:cNvSpPr>
            <a:spLocks noGrp="1"/>
          </p:cNvSpPr>
          <p:nvPr>
            <p:ph type="ctrTitle"/>
          </p:nvPr>
        </p:nvSpPr>
        <p:spPr>
          <a:xfrm>
            <a:off x="7889065" y="2324906"/>
            <a:ext cx="3403426" cy="1588698"/>
          </a:xfrm>
        </p:spPr>
        <p:txBody>
          <a:bodyPr>
            <a:normAutofit/>
          </a:bodyPr>
          <a:lstStyle/>
          <a:p>
            <a:r>
              <a:rPr lang="en-US" sz="2800">
                <a:solidFill>
                  <a:schemeClr val="tx1"/>
                </a:solidFill>
              </a:rPr>
              <a:t>The Battles of The Neighborhood</a:t>
            </a:r>
            <a:br>
              <a:rPr lang="en-US" sz="2800">
                <a:solidFill>
                  <a:schemeClr val="tx1"/>
                </a:solidFill>
              </a:rPr>
            </a:br>
            <a:r>
              <a:rPr lang="en-US" sz="2800">
                <a:solidFill>
                  <a:schemeClr val="tx1"/>
                </a:solidFill>
              </a:rPr>
              <a:t>	</a:t>
            </a:r>
          </a:p>
        </p:txBody>
      </p:sp>
      <p:sp>
        <p:nvSpPr>
          <p:cNvPr id="3" name="Subtitle 2">
            <a:extLst>
              <a:ext uri="{FF2B5EF4-FFF2-40B4-BE49-F238E27FC236}">
                <a16:creationId xmlns:a16="http://schemas.microsoft.com/office/drawing/2014/main" id="{FBEA629A-CDA8-444F-8443-319B33BEF1D4}"/>
              </a:ext>
            </a:extLst>
          </p:cNvPr>
          <p:cNvSpPr>
            <a:spLocks noGrp="1"/>
          </p:cNvSpPr>
          <p:nvPr>
            <p:ph type="subTitle" idx="1"/>
          </p:nvPr>
        </p:nvSpPr>
        <p:spPr>
          <a:xfrm>
            <a:off x="7889065" y="3945249"/>
            <a:ext cx="3403426" cy="738820"/>
          </a:xfrm>
        </p:spPr>
        <p:txBody>
          <a:bodyPr>
            <a:normAutofit/>
          </a:bodyPr>
          <a:lstStyle/>
          <a:p>
            <a:pPr>
              <a:lnSpc>
                <a:spcPct val="110000"/>
              </a:lnSpc>
            </a:pPr>
            <a:r>
              <a:rPr lang="en-US"/>
              <a:t>Case study of New York City </a:t>
            </a:r>
          </a:p>
          <a:p>
            <a:pPr>
              <a:lnSpc>
                <a:spcPct val="110000"/>
              </a:lnSpc>
            </a:pPr>
            <a:endParaRPr lang="en-US"/>
          </a:p>
        </p:txBody>
      </p:sp>
    </p:spTree>
    <p:extLst>
      <p:ext uri="{BB962C8B-B14F-4D97-AF65-F5344CB8AC3E}">
        <p14:creationId xmlns:p14="http://schemas.microsoft.com/office/powerpoint/2010/main" val="815478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831DDA-2833-4513-B667-101B588DB261}"/>
              </a:ext>
            </a:extLst>
          </p:cNvPr>
          <p:cNvSpPr>
            <a:spLocks noGrp="1"/>
          </p:cNvSpPr>
          <p:nvPr>
            <p:ph type="title"/>
          </p:nvPr>
        </p:nvSpPr>
        <p:spPr>
          <a:xfrm>
            <a:off x="609906" y="702155"/>
            <a:ext cx="3568661" cy="1269713"/>
          </a:xfrm>
        </p:spPr>
        <p:txBody>
          <a:bodyPr>
            <a:normAutofit/>
          </a:bodyPr>
          <a:lstStyle/>
          <a:p>
            <a:r>
              <a:rPr lang="en-US" sz="3100"/>
              <a:t>Data description (contd.)</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CE215D-756D-49B4-9587-80A3822AFF3D}"/>
              </a:ext>
            </a:extLst>
          </p:cNvPr>
          <p:cNvSpPr>
            <a:spLocks noGrp="1"/>
          </p:cNvSpPr>
          <p:nvPr>
            <p:ph idx="1"/>
          </p:nvPr>
        </p:nvSpPr>
        <p:spPr>
          <a:xfrm>
            <a:off x="609906" y="2340864"/>
            <a:ext cx="3568661" cy="3634486"/>
          </a:xfrm>
        </p:spPr>
        <p:txBody>
          <a:bodyPr>
            <a:normAutofit/>
          </a:bodyPr>
          <a:lstStyle/>
          <a:p>
            <a:r>
              <a:rPr lang="en-US" dirty="0"/>
              <a:t>Data from foursquare.com </a:t>
            </a:r>
          </a:p>
          <a:p>
            <a:r>
              <a:rPr lang="en-US" dirty="0"/>
              <a:t>New York city geographical coordinates data will be utilized as input for the Foursquare API, that will be leveraged to provision venues information for each neighborhood. We will use the Foursquare API to explore neighborhoods in New York City. The below is image of the Foursquare API data.</a:t>
            </a:r>
          </a:p>
        </p:txBody>
      </p:sp>
      <p:pic>
        <p:nvPicPr>
          <p:cNvPr id="5" name="Picture 4" descr="A screenshot of a computer&#10;&#10;Description automatically generated">
            <a:extLst>
              <a:ext uri="{FF2B5EF4-FFF2-40B4-BE49-F238E27FC236}">
                <a16:creationId xmlns:a16="http://schemas.microsoft.com/office/drawing/2014/main" id="{A4DB8890-5389-44A8-AFE5-FAC5F14AB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673645"/>
            <a:ext cx="6735272" cy="1330216"/>
          </a:xfrm>
          <a:prstGeom prst="rect">
            <a:avLst/>
          </a:prstGeom>
        </p:spPr>
      </p:pic>
    </p:spTree>
    <p:extLst>
      <p:ext uri="{BB962C8B-B14F-4D97-AF65-F5344CB8AC3E}">
        <p14:creationId xmlns:p14="http://schemas.microsoft.com/office/powerpoint/2010/main" val="649565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91006-6A29-49CB-8FFA-D5026EAE3EC6}"/>
              </a:ext>
            </a:extLst>
          </p:cNvPr>
          <p:cNvSpPr>
            <a:spLocks noGrp="1"/>
          </p:cNvSpPr>
          <p:nvPr>
            <p:ph type="title"/>
          </p:nvPr>
        </p:nvSpPr>
        <p:spPr/>
        <p:txBody>
          <a:bodyPr/>
          <a:lstStyle/>
          <a:p>
            <a:r>
              <a:rPr lang="en-US" dirty="0"/>
              <a:t>Analytical Approach</a:t>
            </a:r>
          </a:p>
        </p:txBody>
      </p:sp>
      <p:sp>
        <p:nvSpPr>
          <p:cNvPr id="3" name="Content Placeholder 2">
            <a:extLst>
              <a:ext uri="{FF2B5EF4-FFF2-40B4-BE49-F238E27FC236}">
                <a16:creationId xmlns:a16="http://schemas.microsoft.com/office/drawing/2014/main" id="{A467AA57-7931-4C86-8FBA-301A17659FB8}"/>
              </a:ext>
            </a:extLst>
          </p:cNvPr>
          <p:cNvSpPr>
            <a:spLocks noGrp="1"/>
          </p:cNvSpPr>
          <p:nvPr>
            <p:ph idx="1"/>
          </p:nvPr>
        </p:nvSpPr>
        <p:spPr/>
        <p:txBody>
          <a:bodyPr/>
          <a:lstStyle/>
          <a:p>
            <a:r>
              <a:rPr lang="en-US" dirty="0"/>
              <a:t>New York city neighborhood has a total of 5 boroughs and 306 neighborhoods </a:t>
            </a:r>
          </a:p>
          <a:p>
            <a:r>
              <a:rPr lang="en-US" dirty="0"/>
              <a:t>PART 1 - Clustering of Manhattan and Brooklyn </a:t>
            </a:r>
          </a:p>
          <a:p>
            <a:r>
              <a:rPr lang="en-US" dirty="0"/>
              <a:t>PART 2 - Clustering of Bronx, Brooklyn and Queens. </a:t>
            </a:r>
          </a:p>
          <a:p>
            <a:r>
              <a:rPr lang="en-US" dirty="0"/>
              <a:t>Only restaurant data is filtered from foursquare.com venues data and utilized for this project. </a:t>
            </a:r>
          </a:p>
          <a:p>
            <a:r>
              <a:rPr lang="en-US" dirty="0"/>
              <a:t>This is done because of the following Exploratory data analysis</a:t>
            </a:r>
          </a:p>
        </p:txBody>
      </p:sp>
    </p:spTree>
    <p:extLst>
      <p:ext uri="{BB962C8B-B14F-4D97-AF65-F5344CB8AC3E}">
        <p14:creationId xmlns:p14="http://schemas.microsoft.com/office/powerpoint/2010/main" val="281176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687EEE-8839-42F3-9380-D8FDA9F4B5D5}"/>
              </a:ext>
            </a:extLst>
          </p:cNvPr>
          <p:cNvSpPr>
            <a:spLocks noGrp="1"/>
          </p:cNvSpPr>
          <p:nvPr>
            <p:ph type="title"/>
          </p:nvPr>
        </p:nvSpPr>
        <p:spPr>
          <a:xfrm>
            <a:off x="609906" y="702156"/>
            <a:ext cx="3568661" cy="1188720"/>
          </a:xfrm>
        </p:spPr>
        <p:txBody>
          <a:bodyPr>
            <a:normAutofit/>
          </a:bodyPr>
          <a:lstStyle/>
          <a:p>
            <a:r>
              <a:rPr lang="en-US"/>
              <a:t>Data 1</a:t>
            </a:r>
            <a:endParaRPr lang="en-US" dirty="0"/>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733CB4-0D7C-4C76-835A-245887296129}"/>
              </a:ext>
            </a:extLst>
          </p:cNvPr>
          <p:cNvSpPr>
            <a:spLocks noGrp="1"/>
          </p:cNvSpPr>
          <p:nvPr>
            <p:ph idx="1"/>
          </p:nvPr>
        </p:nvSpPr>
        <p:spPr>
          <a:xfrm>
            <a:off x="609906" y="2340864"/>
            <a:ext cx="3568661" cy="3634486"/>
          </a:xfrm>
        </p:spPr>
        <p:txBody>
          <a:bodyPr>
            <a:normAutofit/>
          </a:bodyPr>
          <a:lstStyle/>
          <a:p>
            <a:pPr>
              <a:lnSpc>
                <a:spcPct val="110000"/>
              </a:lnSpc>
            </a:pPr>
            <a:r>
              <a:rPr lang="en-US" sz="1200" dirty="0"/>
              <a:t>Data 1- New York city Geographical Coordinates Data. </a:t>
            </a:r>
          </a:p>
          <a:p>
            <a:pPr>
              <a:lnSpc>
                <a:spcPct val="110000"/>
              </a:lnSpc>
            </a:pPr>
            <a:r>
              <a:rPr lang="en-US" sz="1200" dirty="0"/>
              <a:t>Load the data and explore data - </a:t>
            </a:r>
            <a:r>
              <a:rPr lang="en-US" sz="1200" dirty="0" err="1"/>
              <a:t>newyork_data.json</a:t>
            </a:r>
            <a:r>
              <a:rPr lang="en-US" sz="1200" dirty="0"/>
              <a:t> </a:t>
            </a:r>
          </a:p>
          <a:p>
            <a:pPr>
              <a:lnSpc>
                <a:spcPct val="110000"/>
              </a:lnSpc>
            </a:pPr>
            <a:r>
              <a:rPr lang="en-US" sz="1200" dirty="0"/>
              <a:t>Transform the data of nested python dictionaries into a pandas’ data frame. </a:t>
            </a:r>
          </a:p>
          <a:p>
            <a:pPr>
              <a:lnSpc>
                <a:spcPct val="110000"/>
              </a:lnSpc>
            </a:pPr>
            <a:r>
              <a:rPr lang="en-US" sz="1200" dirty="0"/>
              <a:t>Data frame contains the geographical coordinates of New York city neighborhoods. </a:t>
            </a:r>
          </a:p>
          <a:p>
            <a:pPr>
              <a:lnSpc>
                <a:spcPct val="110000"/>
              </a:lnSpc>
            </a:pPr>
            <a:r>
              <a:rPr lang="en-US" sz="1200" dirty="0"/>
              <a:t>Data will used to get Venues data from Foursquare. </a:t>
            </a:r>
          </a:p>
          <a:p>
            <a:pPr>
              <a:lnSpc>
                <a:spcPct val="110000"/>
              </a:lnSpc>
            </a:pPr>
            <a:r>
              <a:rPr lang="en-US" sz="1200" dirty="0" err="1"/>
              <a:t>Geopy</a:t>
            </a:r>
            <a:r>
              <a:rPr lang="en-US" sz="1200" dirty="0"/>
              <a:t> and folium libraries used to create a map of New York city with neighborhoods superimposed on top.</a:t>
            </a:r>
          </a:p>
        </p:txBody>
      </p:sp>
      <p:pic>
        <p:nvPicPr>
          <p:cNvPr id="5" name="Picture 4" descr="A picture containing text, map&#10;&#10;Description automatically generated">
            <a:extLst>
              <a:ext uri="{FF2B5EF4-FFF2-40B4-BE49-F238E27FC236}">
                <a16:creationId xmlns:a16="http://schemas.microsoft.com/office/drawing/2014/main" id="{32224B64-0DAE-46CA-B7E3-E5C3BC45572D}"/>
              </a:ext>
            </a:extLst>
          </p:cNvPr>
          <p:cNvPicPr>
            <a:picLocks noChangeAspect="1"/>
          </p:cNvPicPr>
          <p:nvPr/>
        </p:nvPicPr>
        <p:blipFill rotWithShape="1">
          <a:blip r:embed="rId2">
            <a:extLst>
              <a:ext uri="{28A0092B-C50C-407E-A947-70E740481C1C}">
                <a14:useLocalDpi xmlns:a14="http://schemas.microsoft.com/office/drawing/2010/main" val="0"/>
              </a:ext>
            </a:extLst>
          </a:blip>
          <a:srcRect l="22037" r="11740" b="-1"/>
          <a:stretch/>
        </p:blipFill>
        <p:spPr>
          <a:xfrm>
            <a:off x="4654295" y="10"/>
            <a:ext cx="7537705" cy="6857990"/>
          </a:xfrm>
          <a:prstGeom prst="rect">
            <a:avLst/>
          </a:prstGeom>
        </p:spPr>
      </p:pic>
    </p:spTree>
    <p:extLst>
      <p:ext uri="{BB962C8B-B14F-4D97-AF65-F5344CB8AC3E}">
        <p14:creationId xmlns:p14="http://schemas.microsoft.com/office/powerpoint/2010/main" val="1440591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951F6F-F340-4FE0-AC75-7EBCB6CB777B}"/>
              </a:ext>
            </a:extLst>
          </p:cNvPr>
          <p:cNvSpPr>
            <a:spLocks noGrp="1"/>
          </p:cNvSpPr>
          <p:nvPr>
            <p:ph type="title"/>
          </p:nvPr>
        </p:nvSpPr>
        <p:spPr>
          <a:xfrm>
            <a:off x="609906" y="702155"/>
            <a:ext cx="3568661" cy="1269713"/>
          </a:xfrm>
        </p:spPr>
        <p:txBody>
          <a:bodyPr>
            <a:normAutofit/>
          </a:bodyPr>
          <a:lstStyle/>
          <a:p>
            <a:r>
              <a:rPr lang="en-US"/>
              <a:t>Data 2</a:t>
            </a:r>
            <a:endParaRPr lang="en-US" dirty="0"/>
          </a:p>
        </p:txBody>
      </p:sp>
      <p:sp>
        <p:nvSpPr>
          <p:cNvPr id="5125" name="Rectangle 7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2B90293-861D-4831-BDF5-851079F34D4D}"/>
              </a:ext>
            </a:extLst>
          </p:cNvPr>
          <p:cNvSpPr>
            <a:spLocks noGrp="1"/>
          </p:cNvSpPr>
          <p:nvPr>
            <p:ph idx="1"/>
          </p:nvPr>
        </p:nvSpPr>
        <p:spPr>
          <a:xfrm>
            <a:off x="609906" y="2340864"/>
            <a:ext cx="3568661" cy="3634486"/>
          </a:xfrm>
        </p:spPr>
        <p:txBody>
          <a:bodyPr>
            <a:normAutofit/>
          </a:bodyPr>
          <a:lstStyle/>
          <a:p>
            <a:r>
              <a:rPr lang="en-US"/>
              <a:t>Data 2- DOHMH Farmers Markets and Food Boxes dataset. </a:t>
            </a:r>
          </a:p>
          <a:p>
            <a:r>
              <a:rPr lang="en-US"/>
              <a:t>In this we will be using the data of Farmers Markets </a:t>
            </a:r>
          </a:p>
          <a:p>
            <a:r>
              <a:rPr lang="en-US"/>
              <a:t>There are totally 144 Farmers Markets in New York city. </a:t>
            </a:r>
          </a:p>
          <a:p>
            <a:r>
              <a:rPr lang="en-US"/>
              <a:t>Highest number are in Manhattan and Brooklyn, and lowest in Queens, Bronx and Staten Island.</a:t>
            </a:r>
            <a:endParaRPr lang="en-US" dirty="0"/>
          </a:p>
        </p:txBody>
      </p:sp>
      <p:pic>
        <p:nvPicPr>
          <p:cNvPr id="5122" name="Picture 2">
            <a:extLst>
              <a:ext uri="{FF2B5EF4-FFF2-40B4-BE49-F238E27FC236}">
                <a16:creationId xmlns:a16="http://schemas.microsoft.com/office/drawing/2014/main" id="{47778951-57FB-4028-B86F-60919C18FB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99852" y="702156"/>
            <a:ext cx="4444160" cy="52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2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F5B2-349F-47F4-9973-D790B62A27CD}"/>
              </a:ext>
            </a:extLst>
          </p:cNvPr>
          <p:cNvSpPr>
            <a:spLocks noGrp="1"/>
          </p:cNvSpPr>
          <p:nvPr>
            <p:ph type="title"/>
          </p:nvPr>
        </p:nvSpPr>
        <p:spPr/>
        <p:txBody>
          <a:bodyPr/>
          <a:lstStyle/>
          <a:p>
            <a:r>
              <a:rPr lang="en-US" dirty="0"/>
              <a:t>Data 2 Map Visualization</a:t>
            </a:r>
          </a:p>
        </p:txBody>
      </p:sp>
      <p:pic>
        <p:nvPicPr>
          <p:cNvPr id="5" name="Content Placeholder 4" descr="A picture containing text, map&#10;&#10;Description automatically generated">
            <a:extLst>
              <a:ext uri="{FF2B5EF4-FFF2-40B4-BE49-F238E27FC236}">
                <a16:creationId xmlns:a16="http://schemas.microsoft.com/office/drawing/2014/main" id="{63BE5F4C-E5F5-45B7-A8FE-1A28B84731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4176" y="2341563"/>
            <a:ext cx="6003648" cy="3633787"/>
          </a:xfrm>
        </p:spPr>
      </p:pic>
    </p:spTree>
    <p:extLst>
      <p:ext uri="{BB962C8B-B14F-4D97-AF65-F5344CB8AC3E}">
        <p14:creationId xmlns:p14="http://schemas.microsoft.com/office/powerpoint/2010/main" val="379456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4D7842-21E6-46F0-A513-EF5CE1C004E9}"/>
              </a:ext>
            </a:extLst>
          </p:cNvPr>
          <p:cNvSpPr>
            <a:spLocks noGrp="1"/>
          </p:cNvSpPr>
          <p:nvPr>
            <p:ph type="title"/>
          </p:nvPr>
        </p:nvSpPr>
        <p:spPr>
          <a:xfrm>
            <a:off x="609906" y="702155"/>
            <a:ext cx="3568661" cy="1269713"/>
          </a:xfrm>
        </p:spPr>
        <p:txBody>
          <a:bodyPr>
            <a:normAutofit/>
          </a:bodyPr>
          <a:lstStyle/>
          <a:p>
            <a:r>
              <a:rPr lang="en-US" dirty="0"/>
              <a:t>Data 3</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EA2191-B7BF-4BAF-832A-F2655B7AA060}"/>
              </a:ext>
            </a:extLst>
          </p:cNvPr>
          <p:cNvSpPr>
            <a:spLocks noGrp="1"/>
          </p:cNvSpPr>
          <p:nvPr>
            <p:ph idx="1"/>
          </p:nvPr>
        </p:nvSpPr>
        <p:spPr>
          <a:xfrm>
            <a:off x="609906" y="2340864"/>
            <a:ext cx="3568661" cy="3634486"/>
          </a:xfrm>
        </p:spPr>
        <p:txBody>
          <a:bodyPr>
            <a:normAutofit/>
          </a:bodyPr>
          <a:lstStyle/>
          <a:p>
            <a:pPr>
              <a:lnSpc>
                <a:spcPct val="110000"/>
              </a:lnSpc>
            </a:pPr>
            <a:r>
              <a:rPr lang="en-US" sz="800"/>
              <a:t>Data 3 : To analyze New York city Population, scrapped the data from Wikipedia pages given above in the data section. </a:t>
            </a:r>
          </a:p>
          <a:p>
            <a:pPr>
              <a:lnSpc>
                <a:spcPct val="110000"/>
              </a:lnSpc>
            </a:pPr>
            <a:r>
              <a:rPr lang="en-US" sz="800"/>
              <a:t>I used </a:t>
            </a:r>
            <a:r>
              <a:rPr lang="en-US" sz="800" err="1"/>
              <a:t>BeautifulSoup</a:t>
            </a:r>
            <a:r>
              <a:rPr lang="en-US" sz="800"/>
              <a:t> python library. </a:t>
            </a:r>
          </a:p>
          <a:p>
            <a:pPr>
              <a:lnSpc>
                <a:spcPct val="110000"/>
              </a:lnSpc>
            </a:pPr>
            <a:r>
              <a:rPr lang="en-US" sz="800"/>
              <a:t>Beautiful Soup is a Python package for parsing HTML and XML documents (including having malformed markup, i.e. non-closed tags, so named after tag soup). </a:t>
            </a:r>
          </a:p>
          <a:p>
            <a:pPr>
              <a:lnSpc>
                <a:spcPct val="110000"/>
              </a:lnSpc>
            </a:pPr>
            <a:r>
              <a:rPr lang="en-US" sz="800"/>
              <a:t>It creates a parse tree for parsed pa,</a:t>
            </a:r>
          </a:p>
          <a:p>
            <a:pPr>
              <a:lnSpc>
                <a:spcPct val="110000"/>
              </a:lnSpc>
            </a:pPr>
            <a:r>
              <a:rPr lang="en-US" sz="800"/>
              <a:t>Manhattan (New York County) is the geographically smallest and most densely populated borough. </a:t>
            </a:r>
          </a:p>
          <a:p>
            <a:pPr>
              <a:lnSpc>
                <a:spcPct val="110000"/>
              </a:lnSpc>
            </a:pPr>
            <a:r>
              <a:rPr lang="en-US" sz="800"/>
              <a:t>Manhattan's (New York County's) population density of 72,033 people per square mile (27,812/km²) in 2015 makes it the highest of any county in the United States and higher than the density of any individual American city. </a:t>
            </a:r>
          </a:p>
          <a:p>
            <a:pPr>
              <a:lnSpc>
                <a:spcPct val="110000"/>
              </a:lnSpc>
            </a:pPr>
            <a:r>
              <a:rPr lang="en-US" sz="800"/>
              <a:t>Brooklyn (Kings County), on the western tip of Long Island, is the city's most populous borough. </a:t>
            </a:r>
          </a:p>
          <a:p>
            <a:pPr>
              <a:lnSpc>
                <a:spcPct val="110000"/>
              </a:lnSpc>
            </a:pPr>
            <a:r>
              <a:rPr lang="en-US" sz="800"/>
              <a:t>Queens (Queens County), on Long Island north and east of Brooklyn, is geographically the largest borough. </a:t>
            </a:r>
            <a:r>
              <a:rPr lang="en-US" sz="800" err="1"/>
              <a:t>ges</a:t>
            </a:r>
            <a:r>
              <a:rPr lang="en-US" sz="800"/>
              <a:t> that can be used to extract data from HTML, which is useful for web scraping</a:t>
            </a:r>
          </a:p>
        </p:txBody>
      </p:sp>
      <p:pic>
        <p:nvPicPr>
          <p:cNvPr id="5" name="Picture 4" descr="A screenshot of a cell phone&#10;&#10;Description automatically generated">
            <a:extLst>
              <a:ext uri="{FF2B5EF4-FFF2-40B4-BE49-F238E27FC236}">
                <a16:creationId xmlns:a16="http://schemas.microsoft.com/office/drawing/2014/main" id="{B54B9AB1-4FE2-48E1-B259-58503B164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306062"/>
            <a:ext cx="6735272" cy="2065382"/>
          </a:xfrm>
          <a:prstGeom prst="rect">
            <a:avLst/>
          </a:prstGeom>
        </p:spPr>
      </p:pic>
    </p:spTree>
    <p:extLst>
      <p:ext uri="{BB962C8B-B14F-4D97-AF65-F5344CB8AC3E}">
        <p14:creationId xmlns:p14="http://schemas.microsoft.com/office/powerpoint/2010/main" val="3393908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792B-51CC-48E3-ACA0-6EE1D4B6960C}"/>
              </a:ext>
            </a:extLst>
          </p:cNvPr>
          <p:cNvSpPr>
            <a:spLocks noGrp="1"/>
          </p:cNvSpPr>
          <p:nvPr>
            <p:ph type="title"/>
          </p:nvPr>
        </p:nvSpPr>
        <p:spPr/>
        <p:txBody>
          <a:bodyPr/>
          <a:lstStyle/>
          <a:p>
            <a:r>
              <a:rPr lang="en-US" dirty="0"/>
              <a:t>Data 4</a:t>
            </a:r>
          </a:p>
        </p:txBody>
      </p:sp>
      <p:sp>
        <p:nvSpPr>
          <p:cNvPr id="3" name="Content Placeholder 2">
            <a:extLst>
              <a:ext uri="{FF2B5EF4-FFF2-40B4-BE49-F238E27FC236}">
                <a16:creationId xmlns:a16="http://schemas.microsoft.com/office/drawing/2014/main" id="{85D3A75D-6C3A-47A4-9FB6-7C0AEB04C59B}"/>
              </a:ext>
            </a:extLst>
          </p:cNvPr>
          <p:cNvSpPr>
            <a:spLocks noGrp="1"/>
          </p:cNvSpPr>
          <p:nvPr>
            <p:ph idx="1"/>
          </p:nvPr>
        </p:nvSpPr>
        <p:spPr/>
        <p:txBody>
          <a:bodyPr/>
          <a:lstStyle/>
          <a:p>
            <a:r>
              <a:rPr lang="en-US" dirty="0"/>
              <a:t>New York city geographical coordinates data has be utilized as input for the Foursquare API, that has been leveraged to provision venues information for each neighborhood. </a:t>
            </a:r>
          </a:p>
          <a:p>
            <a:r>
              <a:rPr lang="en-US" dirty="0"/>
              <a:t>We used the Foursquare API data to explore neighborhoods in New York City. </a:t>
            </a:r>
          </a:p>
          <a:p>
            <a:r>
              <a:rPr lang="en-US" dirty="0"/>
              <a:t>Using the geographical coordinates of each </a:t>
            </a:r>
            <a:r>
              <a:rPr lang="en-US" dirty="0" err="1"/>
              <a:t>neighbourhood</a:t>
            </a:r>
            <a:r>
              <a:rPr lang="en-US" dirty="0"/>
              <a:t> foursquare API calls are made to get top 200 venues in a radius of 1000 meters PART – 1 Brooklyn and Manhattan PART – 2 Bronx, Brooklyn and Queens</a:t>
            </a:r>
          </a:p>
        </p:txBody>
      </p:sp>
    </p:spTree>
    <p:extLst>
      <p:ext uri="{BB962C8B-B14F-4D97-AF65-F5344CB8AC3E}">
        <p14:creationId xmlns:p14="http://schemas.microsoft.com/office/powerpoint/2010/main" val="3339403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E781F6-EA90-4779-B1BE-E13851C99B0F}"/>
              </a:ext>
            </a:extLst>
          </p:cNvPr>
          <p:cNvSpPr>
            <a:spLocks noGrp="1"/>
          </p:cNvSpPr>
          <p:nvPr>
            <p:ph type="title"/>
          </p:nvPr>
        </p:nvSpPr>
        <p:spPr>
          <a:xfrm>
            <a:off x="609906" y="702155"/>
            <a:ext cx="3568661" cy="1269713"/>
          </a:xfrm>
        </p:spPr>
        <p:txBody>
          <a:bodyPr>
            <a:normAutofit/>
          </a:bodyPr>
          <a:lstStyle/>
          <a:p>
            <a:r>
              <a:rPr lang="en-US" sz="2800"/>
              <a:t>Brooklyn and Manhattan Venues Data Visualization</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A2BC39-6149-494F-ACB0-AD16B1C1CB1F}"/>
              </a:ext>
            </a:extLst>
          </p:cNvPr>
          <p:cNvSpPr>
            <a:spLocks noGrp="1"/>
          </p:cNvSpPr>
          <p:nvPr>
            <p:ph idx="1"/>
          </p:nvPr>
        </p:nvSpPr>
        <p:spPr>
          <a:xfrm>
            <a:off x="638620" y="2340864"/>
            <a:ext cx="2133294" cy="3634486"/>
          </a:xfrm>
        </p:spPr>
        <p:txBody>
          <a:bodyPr>
            <a:normAutofit/>
          </a:bodyPr>
          <a:lstStyle/>
          <a:p>
            <a:pPr marL="0" indent="0">
              <a:buNone/>
            </a:pPr>
            <a:endParaRPr lang="en-US" dirty="0"/>
          </a:p>
          <a:p>
            <a:r>
              <a:rPr lang="en-US" dirty="0"/>
              <a:t>Visualization for Manhattan and Brooklyn</a:t>
            </a:r>
          </a:p>
        </p:txBody>
      </p:sp>
      <p:pic>
        <p:nvPicPr>
          <p:cNvPr id="5" name="Picture 4" descr="A picture containing text, map&#10;&#10;Description automatically generated">
            <a:extLst>
              <a:ext uri="{FF2B5EF4-FFF2-40B4-BE49-F238E27FC236}">
                <a16:creationId xmlns:a16="http://schemas.microsoft.com/office/drawing/2014/main" id="{F2CEDD19-8447-4C5D-8404-45603E1B1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700" y="2171202"/>
            <a:ext cx="8238219" cy="3973810"/>
          </a:xfrm>
          <a:prstGeom prst="rect">
            <a:avLst/>
          </a:prstGeom>
        </p:spPr>
      </p:pic>
    </p:spTree>
    <p:extLst>
      <p:ext uri="{BB962C8B-B14F-4D97-AF65-F5344CB8AC3E}">
        <p14:creationId xmlns:p14="http://schemas.microsoft.com/office/powerpoint/2010/main" val="3159697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D546-2E38-4721-8690-6DD5769C690C}"/>
              </a:ext>
            </a:extLst>
          </p:cNvPr>
          <p:cNvSpPr>
            <a:spLocks noGrp="1"/>
          </p:cNvSpPr>
          <p:nvPr>
            <p:ph type="title"/>
          </p:nvPr>
        </p:nvSpPr>
        <p:spPr/>
        <p:txBody>
          <a:bodyPr>
            <a:normAutofit fontScale="90000"/>
          </a:bodyPr>
          <a:lstStyle/>
          <a:p>
            <a:r>
              <a:rPr lang="en-US" dirty="0"/>
              <a:t>Bronx, Brooklyn and Queens visualization</a:t>
            </a:r>
          </a:p>
        </p:txBody>
      </p:sp>
      <p:pic>
        <p:nvPicPr>
          <p:cNvPr id="5" name="Content Placeholder 4" descr="A picture containing text, map&#10;&#10;Description automatically generated">
            <a:extLst>
              <a:ext uri="{FF2B5EF4-FFF2-40B4-BE49-F238E27FC236}">
                <a16:creationId xmlns:a16="http://schemas.microsoft.com/office/drawing/2014/main" id="{4068E007-6F49-47CE-87B3-2F3677C78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4884" y="2341563"/>
            <a:ext cx="6342232" cy="3633787"/>
          </a:xfrm>
        </p:spPr>
      </p:pic>
    </p:spTree>
    <p:extLst>
      <p:ext uri="{BB962C8B-B14F-4D97-AF65-F5344CB8AC3E}">
        <p14:creationId xmlns:p14="http://schemas.microsoft.com/office/powerpoint/2010/main" val="105324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6CFC7B8-3B95-47C3-9F9F-37E1B94E6558}"/>
              </a:ext>
            </a:extLst>
          </p:cNvPr>
          <p:cNvSpPr>
            <a:spLocks noGrp="1"/>
          </p:cNvSpPr>
          <p:nvPr>
            <p:ph type="title"/>
          </p:nvPr>
        </p:nvSpPr>
        <p:spPr>
          <a:xfrm>
            <a:off x="609906" y="702155"/>
            <a:ext cx="3568661" cy="1269713"/>
          </a:xfrm>
        </p:spPr>
        <p:txBody>
          <a:bodyPr>
            <a:normAutofit/>
          </a:bodyPr>
          <a:lstStyle/>
          <a:p>
            <a:r>
              <a:rPr lang="en-US" sz="2800"/>
              <a:t>Results (Brooklyn and Manhattan)</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719F11B-F64A-4777-92B4-3CBE2F164ED3}"/>
              </a:ext>
            </a:extLst>
          </p:cNvPr>
          <p:cNvSpPr>
            <a:spLocks noGrp="1"/>
          </p:cNvSpPr>
          <p:nvPr>
            <p:ph idx="1"/>
          </p:nvPr>
        </p:nvSpPr>
        <p:spPr>
          <a:xfrm>
            <a:off x="609906" y="2340864"/>
            <a:ext cx="3568661" cy="3634486"/>
          </a:xfrm>
        </p:spPr>
        <p:txBody>
          <a:bodyPr>
            <a:normAutofit/>
          </a:bodyPr>
          <a:lstStyle/>
          <a:p>
            <a:r>
              <a:rPr lang="en-US" dirty="0"/>
              <a:t>Segmenting and Clustering Neighborhoods </a:t>
            </a:r>
          </a:p>
          <a:p>
            <a:r>
              <a:rPr lang="en-US" dirty="0"/>
              <a:t>Cluster0 : The Total and Total Sum of cluster0 has smallest value. It shows that the market is not saturated. </a:t>
            </a:r>
          </a:p>
          <a:p>
            <a:r>
              <a:rPr lang="en-US" dirty="0"/>
              <a:t>Cluster1 : The Total and Total Sum is very high. Lot of competition. Saturated neighborhoods.</a:t>
            </a:r>
          </a:p>
        </p:txBody>
      </p:sp>
      <p:pic>
        <p:nvPicPr>
          <p:cNvPr id="5" name="Picture 4" descr="A picture containing text, map&#10;&#10;Description automatically generated">
            <a:extLst>
              <a:ext uri="{FF2B5EF4-FFF2-40B4-BE49-F238E27FC236}">
                <a16:creationId xmlns:a16="http://schemas.microsoft.com/office/drawing/2014/main" id="{9F4D4DB1-13F3-4684-B217-B7A44AA73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025374"/>
            <a:ext cx="6735272" cy="3765825"/>
          </a:xfrm>
          <a:prstGeom prst="rect">
            <a:avLst/>
          </a:prstGeom>
        </p:spPr>
      </p:pic>
    </p:spTree>
    <p:extLst>
      <p:ext uri="{BB962C8B-B14F-4D97-AF65-F5344CB8AC3E}">
        <p14:creationId xmlns:p14="http://schemas.microsoft.com/office/powerpoint/2010/main" val="221350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96358-459A-4D55-A447-A318050BCAFD}"/>
              </a:ext>
            </a:extLst>
          </p:cNvPr>
          <p:cNvSpPr>
            <a:spLocks noGrp="1"/>
          </p:cNvSpPr>
          <p:nvPr>
            <p:ph type="title"/>
          </p:nvPr>
        </p:nvSpPr>
        <p:spPr>
          <a:xfrm>
            <a:off x="581193" y="702156"/>
            <a:ext cx="6309003" cy="1013800"/>
          </a:xfrm>
        </p:spPr>
        <p:txBody>
          <a:bodyPr>
            <a:normAutofit/>
          </a:bodyPr>
          <a:lstStyle/>
          <a:p>
            <a:r>
              <a:rPr lang="en-US">
                <a:solidFill>
                  <a:schemeClr val="tx2"/>
                </a:solidFill>
              </a:rPr>
              <a:t>Introduction</a:t>
            </a:r>
          </a:p>
        </p:txBody>
      </p:sp>
      <p:sp>
        <p:nvSpPr>
          <p:cNvPr id="73" name="Rectangle 72">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F7F813-07EF-40C9-9671-27BE8D8226E5}"/>
              </a:ext>
            </a:extLst>
          </p:cNvPr>
          <p:cNvSpPr>
            <a:spLocks noGrp="1"/>
          </p:cNvSpPr>
          <p:nvPr>
            <p:ph idx="1"/>
          </p:nvPr>
        </p:nvSpPr>
        <p:spPr>
          <a:xfrm>
            <a:off x="581194" y="1896533"/>
            <a:ext cx="6309003" cy="3962266"/>
          </a:xfrm>
        </p:spPr>
        <p:txBody>
          <a:bodyPr>
            <a:normAutofit/>
          </a:bodyPr>
          <a:lstStyle/>
          <a:p>
            <a:r>
              <a:rPr lang="en-US" dirty="0">
                <a:solidFill>
                  <a:schemeClr val="tx2"/>
                </a:solidFill>
              </a:rPr>
              <a:t>New York city review for a Company. </a:t>
            </a:r>
          </a:p>
          <a:p>
            <a:r>
              <a:rPr lang="en-US" dirty="0">
                <a:solidFill>
                  <a:schemeClr val="tx2"/>
                </a:solidFill>
              </a:rPr>
              <a:t>AIM: Optimum location for new Restaurant business </a:t>
            </a:r>
          </a:p>
          <a:p>
            <a:r>
              <a:rPr lang="en-US" dirty="0">
                <a:solidFill>
                  <a:schemeClr val="tx2"/>
                </a:solidFill>
              </a:rPr>
              <a:t>Business Problem : - Choice of first neighborhood to start restaurant business. - Easy to replicate. - Low competition - High demand - Choice of Menu </a:t>
            </a:r>
          </a:p>
          <a:p>
            <a:r>
              <a:rPr lang="en-US" dirty="0">
                <a:solidFill>
                  <a:schemeClr val="tx2"/>
                </a:solidFill>
              </a:rPr>
              <a:t>Success Criteria : - Best neighborhood which meets above criteria. </a:t>
            </a:r>
          </a:p>
        </p:txBody>
      </p:sp>
      <p:pic>
        <p:nvPicPr>
          <p:cNvPr id="2050" name="Picture 2" descr="Image result for new york restaurant information">
            <a:extLst>
              <a:ext uri="{FF2B5EF4-FFF2-40B4-BE49-F238E27FC236}">
                <a16:creationId xmlns:a16="http://schemas.microsoft.com/office/drawing/2014/main" id="{B19DC33E-B327-4977-860D-6CBFA1F2DF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60" r="40930"/>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97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D030B2D-362B-4590-89AC-DB00C6CC5231}"/>
              </a:ext>
            </a:extLst>
          </p:cNvPr>
          <p:cNvSpPr>
            <a:spLocks noGrp="1"/>
          </p:cNvSpPr>
          <p:nvPr>
            <p:ph type="title"/>
          </p:nvPr>
        </p:nvSpPr>
        <p:spPr>
          <a:xfrm>
            <a:off x="609906" y="702155"/>
            <a:ext cx="3568661" cy="1269713"/>
          </a:xfrm>
        </p:spPr>
        <p:txBody>
          <a:bodyPr>
            <a:normAutofit/>
          </a:bodyPr>
          <a:lstStyle/>
          <a:p>
            <a:r>
              <a:rPr lang="en-US" sz="2800"/>
              <a:t>Results (Bronx, Brooklyn and Queens)</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3CBEAC5-69AF-4F83-8199-360D703FAAF2}"/>
              </a:ext>
            </a:extLst>
          </p:cNvPr>
          <p:cNvSpPr>
            <a:spLocks noGrp="1"/>
          </p:cNvSpPr>
          <p:nvPr>
            <p:ph idx="1"/>
          </p:nvPr>
        </p:nvSpPr>
        <p:spPr>
          <a:xfrm>
            <a:off x="609906" y="2340864"/>
            <a:ext cx="3568661" cy="3634486"/>
          </a:xfrm>
        </p:spPr>
        <p:txBody>
          <a:bodyPr>
            <a:normAutofit/>
          </a:bodyPr>
          <a:lstStyle/>
          <a:p>
            <a:r>
              <a:rPr lang="en-US" dirty="0"/>
              <a:t>Segmenting and Clustering Neighborhoods </a:t>
            </a:r>
          </a:p>
          <a:p>
            <a:r>
              <a:rPr lang="en-US" dirty="0"/>
              <a:t>Cluster0 : The Total and Total Sum of cluster0 has smallest value. It shows that the market is not saturated. There are untapped markets. </a:t>
            </a:r>
          </a:p>
          <a:p>
            <a:r>
              <a:rPr lang="en-US" dirty="0"/>
              <a:t>Cluster1 : The Total and Total Sum is very high. Lot of competition. Saturated neighborhoods.</a:t>
            </a:r>
          </a:p>
        </p:txBody>
      </p:sp>
      <p:pic>
        <p:nvPicPr>
          <p:cNvPr id="5" name="Picture 4" descr="A picture containing text, map&#10;&#10;Description automatically generated">
            <a:extLst>
              <a:ext uri="{FF2B5EF4-FFF2-40B4-BE49-F238E27FC236}">
                <a16:creationId xmlns:a16="http://schemas.microsoft.com/office/drawing/2014/main" id="{16C56238-2698-4805-956C-3AE20140D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35010"/>
            <a:ext cx="6735272" cy="4007486"/>
          </a:xfrm>
          <a:prstGeom prst="rect">
            <a:avLst/>
          </a:prstGeom>
        </p:spPr>
      </p:pic>
    </p:spTree>
    <p:extLst>
      <p:ext uri="{BB962C8B-B14F-4D97-AF65-F5344CB8AC3E}">
        <p14:creationId xmlns:p14="http://schemas.microsoft.com/office/powerpoint/2010/main" val="385617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4578-5D41-4143-98C5-7EBF21E3BAC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799069D-76DB-48C6-AE87-54960FA5FE4E}"/>
              </a:ext>
            </a:extLst>
          </p:cNvPr>
          <p:cNvSpPr>
            <a:spLocks noGrp="1"/>
          </p:cNvSpPr>
          <p:nvPr>
            <p:ph idx="1"/>
          </p:nvPr>
        </p:nvSpPr>
        <p:spPr/>
        <p:txBody>
          <a:bodyPr/>
          <a:lstStyle/>
          <a:p>
            <a:r>
              <a:rPr lang="en-US" dirty="0"/>
              <a:t>Analysis performed on limited data  </a:t>
            </a:r>
          </a:p>
          <a:p>
            <a:r>
              <a:rPr lang="en-US" dirty="0"/>
              <a:t>Re-run program with updated information </a:t>
            </a:r>
          </a:p>
          <a:p>
            <a:r>
              <a:rPr lang="en-US" dirty="0"/>
              <a:t>Brooklyn and Manhattan has high concentration of restaurant business. Very competitive market.  </a:t>
            </a:r>
          </a:p>
          <a:p>
            <a:r>
              <a:rPr lang="en-US" dirty="0"/>
              <a:t>Bronx, Queens and Brooklyn also has good number of restaurants but not as many as required. So this can be explored. </a:t>
            </a:r>
          </a:p>
          <a:p>
            <a:r>
              <a:rPr lang="en-US" dirty="0"/>
              <a:t>As per the neighborhood or restaurant type mentioned like Indian Restaurant, analysis can be checked. A venue with lowest risk and competition can be identified</a:t>
            </a:r>
          </a:p>
        </p:txBody>
      </p:sp>
    </p:spTree>
    <p:extLst>
      <p:ext uri="{BB962C8B-B14F-4D97-AF65-F5344CB8AC3E}">
        <p14:creationId xmlns:p14="http://schemas.microsoft.com/office/powerpoint/2010/main" val="178674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5C5ED-5ED4-4CD2-825C-DBF1D8B1EA93}"/>
              </a:ext>
            </a:extLst>
          </p:cNvPr>
          <p:cNvSpPr>
            <a:spLocks noGrp="1"/>
          </p:cNvSpPr>
          <p:nvPr>
            <p:ph type="title"/>
          </p:nvPr>
        </p:nvSpPr>
        <p:spPr>
          <a:xfrm>
            <a:off x="581193" y="702156"/>
            <a:ext cx="6309003" cy="1013800"/>
          </a:xfrm>
        </p:spPr>
        <p:txBody>
          <a:bodyPr>
            <a:normAutofit/>
          </a:bodyPr>
          <a:lstStyle/>
          <a:p>
            <a:r>
              <a:rPr lang="en-US">
                <a:solidFill>
                  <a:schemeClr val="tx2"/>
                </a:solidFill>
              </a:rPr>
              <a:t>New York city Facts	</a:t>
            </a:r>
          </a:p>
        </p:txBody>
      </p:sp>
      <p:sp>
        <p:nvSpPr>
          <p:cNvPr id="73" name="Rectangle 72">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1AF0989-41F2-4CDC-B10C-089B146259BA}"/>
              </a:ext>
            </a:extLst>
          </p:cNvPr>
          <p:cNvSpPr>
            <a:spLocks noGrp="1"/>
          </p:cNvSpPr>
          <p:nvPr>
            <p:ph idx="1"/>
          </p:nvPr>
        </p:nvSpPr>
        <p:spPr>
          <a:xfrm>
            <a:off x="581194" y="1896533"/>
            <a:ext cx="6309003" cy="3962266"/>
          </a:xfrm>
        </p:spPr>
        <p:txBody>
          <a:bodyPr>
            <a:normAutofit/>
          </a:bodyPr>
          <a:lstStyle/>
          <a:p>
            <a:r>
              <a:rPr lang="en-US">
                <a:solidFill>
                  <a:schemeClr val="tx2"/>
                </a:solidFill>
              </a:rPr>
              <a:t>Most populous city in the United States</a:t>
            </a:r>
          </a:p>
          <a:p>
            <a:r>
              <a:rPr lang="en-US">
                <a:solidFill>
                  <a:schemeClr val="tx2"/>
                </a:solidFill>
              </a:rPr>
              <a:t>It is diverse and is the financial capital of USA </a:t>
            </a:r>
          </a:p>
          <a:p>
            <a:r>
              <a:rPr lang="en-US">
                <a:solidFill>
                  <a:schemeClr val="tx2"/>
                </a:solidFill>
              </a:rPr>
              <a:t>It is multicultural and Provides lot of business opportunities  </a:t>
            </a:r>
          </a:p>
          <a:p>
            <a:r>
              <a:rPr lang="en-US">
                <a:solidFill>
                  <a:schemeClr val="tx2"/>
                </a:solidFill>
              </a:rPr>
              <a:t>Business friendly environment </a:t>
            </a:r>
          </a:p>
          <a:p>
            <a:r>
              <a:rPr lang="en-US">
                <a:solidFill>
                  <a:schemeClr val="tx2"/>
                </a:solidFill>
              </a:rPr>
              <a:t>Attracted many different players into the market and is global hub of business and commerce. </a:t>
            </a:r>
          </a:p>
          <a:p>
            <a:r>
              <a:rPr lang="en-US">
                <a:solidFill>
                  <a:schemeClr val="tx2"/>
                </a:solidFill>
              </a:rPr>
              <a:t>The city is a major center for banking and finance, retailing, world trade, transportation, tourism, real estate, new media, traditional media, advertising, legal services, accountancy, insurance, theatre, fashion, and the arts in the United States. </a:t>
            </a:r>
          </a:p>
        </p:txBody>
      </p:sp>
      <p:pic>
        <p:nvPicPr>
          <p:cNvPr id="1026" name="Picture 2" descr="Image result for new york image">
            <a:extLst>
              <a:ext uri="{FF2B5EF4-FFF2-40B4-BE49-F238E27FC236}">
                <a16:creationId xmlns:a16="http://schemas.microsoft.com/office/drawing/2014/main" id="{5540878E-E22D-4F65-9532-6EB31B7291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83" r="23556" b="-1"/>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421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9279-F8F1-455D-AF79-64EA2966742A}"/>
              </a:ext>
            </a:extLst>
          </p:cNvPr>
          <p:cNvSpPr>
            <a:spLocks noGrp="1"/>
          </p:cNvSpPr>
          <p:nvPr>
            <p:ph type="title"/>
          </p:nvPr>
        </p:nvSpPr>
        <p:spPr/>
        <p:txBody>
          <a:bodyPr/>
          <a:lstStyle/>
          <a:p>
            <a:r>
              <a:rPr lang="en-US" dirty="0"/>
              <a:t>Business Environment in NEW YORK	</a:t>
            </a:r>
          </a:p>
        </p:txBody>
      </p:sp>
      <p:sp>
        <p:nvSpPr>
          <p:cNvPr id="3" name="Content Placeholder 2">
            <a:extLst>
              <a:ext uri="{FF2B5EF4-FFF2-40B4-BE49-F238E27FC236}">
                <a16:creationId xmlns:a16="http://schemas.microsoft.com/office/drawing/2014/main" id="{AA4BF85E-B4A5-47E2-B089-ADA20A47E4BE}"/>
              </a:ext>
            </a:extLst>
          </p:cNvPr>
          <p:cNvSpPr>
            <a:spLocks noGrp="1"/>
          </p:cNvSpPr>
          <p:nvPr>
            <p:ph idx="1"/>
          </p:nvPr>
        </p:nvSpPr>
        <p:spPr/>
        <p:txBody>
          <a:bodyPr/>
          <a:lstStyle/>
          <a:p>
            <a:r>
              <a:rPr lang="en-US" dirty="0"/>
              <a:t>Market is highly competitive </a:t>
            </a:r>
          </a:p>
          <a:p>
            <a:r>
              <a:rPr lang="en-US" dirty="0"/>
              <a:t>Highly developed city so cost of doing business is also one of the highest </a:t>
            </a:r>
          </a:p>
          <a:p>
            <a:r>
              <a:rPr lang="en-US" dirty="0"/>
              <a:t>New business venture or expansion needs to be analyzed carefully </a:t>
            </a:r>
          </a:p>
          <a:p>
            <a:r>
              <a:rPr lang="en-US" dirty="0"/>
              <a:t>One should strategically target the market in order to – -This will help in reduction of risk. -The Return on Investment will be reasonable. </a:t>
            </a:r>
          </a:p>
        </p:txBody>
      </p:sp>
    </p:spTree>
    <p:extLst>
      <p:ext uri="{BB962C8B-B14F-4D97-AF65-F5344CB8AC3E}">
        <p14:creationId xmlns:p14="http://schemas.microsoft.com/office/powerpoint/2010/main" val="332261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5E308-F552-4FF7-8A99-8B8433FD638E}"/>
              </a:ext>
            </a:extLst>
          </p:cNvPr>
          <p:cNvSpPr>
            <a:spLocks noGrp="1"/>
          </p:cNvSpPr>
          <p:nvPr>
            <p:ph type="title"/>
          </p:nvPr>
        </p:nvSpPr>
        <p:spPr>
          <a:xfrm>
            <a:off x="581193" y="702156"/>
            <a:ext cx="6309003" cy="1013800"/>
          </a:xfrm>
        </p:spPr>
        <p:txBody>
          <a:bodyPr>
            <a:normAutofit/>
          </a:bodyPr>
          <a:lstStyle/>
          <a:p>
            <a:r>
              <a:rPr lang="en-US">
                <a:solidFill>
                  <a:schemeClr val="tx2"/>
                </a:solidFill>
              </a:rPr>
              <a:t>Cuisine of New York	</a:t>
            </a:r>
          </a:p>
        </p:txBody>
      </p:sp>
      <p:sp>
        <p:nvSpPr>
          <p:cNvPr id="73" name="Rectangle 72">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C50E6D9-DC8B-4ED4-9D87-EAC0FF87AC58}"/>
              </a:ext>
            </a:extLst>
          </p:cNvPr>
          <p:cNvSpPr>
            <a:spLocks noGrp="1"/>
          </p:cNvSpPr>
          <p:nvPr>
            <p:ph idx="1"/>
          </p:nvPr>
        </p:nvSpPr>
        <p:spPr>
          <a:xfrm>
            <a:off x="581194" y="1896533"/>
            <a:ext cx="6309003" cy="3962266"/>
          </a:xfrm>
        </p:spPr>
        <p:txBody>
          <a:bodyPr>
            <a:normAutofit/>
          </a:bodyPr>
          <a:lstStyle/>
          <a:p>
            <a:pPr>
              <a:lnSpc>
                <a:spcPct val="110000"/>
              </a:lnSpc>
            </a:pPr>
            <a:r>
              <a:rPr lang="en-US" sz="1100">
                <a:solidFill>
                  <a:schemeClr val="tx2"/>
                </a:solidFill>
              </a:rPr>
              <a:t>The City of New York is famous for its excellent cuisine. Its food culture includes an array of international cuisines influenced by the city's immigrant history. </a:t>
            </a:r>
          </a:p>
          <a:p>
            <a:pPr>
              <a:lnSpc>
                <a:spcPct val="110000"/>
              </a:lnSpc>
            </a:pPr>
            <a:r>
              <a:rPr lang="en-US" sz="1100">
                <a:solidFill>
                  <a:schemeClr val="tx2"/>
                </a:solidFill>
              </a:rPr>
              <a:t>Central and Eastern European immigrants, especially Jewish immigrants - bagels, cheesecake, hot dogs, knishes, and delicatessens </a:t>
            </a:r>
          </a:p>
          <a:p>
            <a:pPr>
              <a:lnSpc>
                <a:spcPct val="110000"/>
              </a:lnSpc>
            </a:pPr>
            <a:r>
              <a:rPr lang="en-US" sz="1100">
                <a:solidFill>
                  <a:schemeClr val="tx2"/>
                </a:solidFill>
              </a:rPr>
              <a:t>Italian immigrants - New York-style pizza and Italian cuisine </a:t>
            </a:r>
          </a:p>
          <a:p>
            <a:pPr>
              <a:lnSpc>
                <a:spcPct val="110000"/>
              </a:lnSpc>
            </a:pPr>
            <a:r>
              <a:rPr lang="en-US" sz="1100">
                <a:solidFill>
                  <a:schemeClr val="tx2"/>
                </a:solidFill>
              </a:rPr>
              <a:t>Jewish immigrants and Irish immigrants - pastrami and corned beef </a:t>
            </a:r>
          </a:p>
          <a:p>
            <a:pPr>
              <a:lnSpc>
                <a:spcPct val="110000"/>
              </a:lnSpc>
            </a:pPr>
            <a:r>
              <a:rPr lang="en-US" sz="1100">
                <a:solidFill>
                  <a:schemeClr val="tx2"/>
                </a:solidFill>
              </a:rPr>
              <a:t>Chinese and other Asian restaurants, sandwich joints, trattorias, diners, and coffeehouses are ubiquitous throughout the city </a:t>
            </a:r>
          </a:p>
          <a:p>
            <a:pPr>
              <a:lnSpc>
                <a:spcPct val="110000"/>
              </a:lnSpc>
            </a:pPr>
            <a:r>
              <a:rPr lang="en-US" sz="1100">
                <a:solidFill>
                  <a:schemeClr val="tx2"/>
                </a:solidFill>
              </a:rPr>
              <a:t>Mobile food vendors - Some 4,000 licensed by the city </a:t>
            </a:r>
          </a:p>
          <a:p>
            <a:pPr>
              <a:lnSpc>
                <a:spcPct val="110000"/>
              </a:lnSpc>
            </a:pPr>
            <a:r>
              <a:rPr lang="en-US" sz="1100">
                <a:solidFill>
                  <a:schemeClr val="tx2"/>
                </a:solidFill>
              </a:rPr>
              <a:t>Middle Eastern foods such as falafel and kebabs examples of modern New York street food </a:t>
            </a:r>
          </a:p>
          <a:p>
            <a:pPr>
              <a:lnSpc>
                <a:spcPct val="110000"/>
              </a:lnSpc>
            </a:pPr>
            <a:r>
              <a:rPr lang="en-US" sz="1100">
                <a:solidFill>
                  <a:schemeClr val="tx2"/>
                </a:solidFill>
              </a:rPr>
              <a:t>Famous for fine dining Michelin starred restaurants. The city is home to "nearly one thousand of the finest and most diverse haute cuisine restaurants in the world", according to Michelin.  </a:t>
            </a:r>
          </a:p>
          <a:p>
            <a:pPr>
              <a:lnSpc>
                <a:spcPct val="110000"/>
              </a:lnSpc>
            </a:pPr>
            <a:r>
              <a:rPr lang="en-US" sz="1100">
                <a:solidFill>
                  <a:schemeClr val="tx2"/>
                </a:solidFill>
              </a:rPr>
              <a:t>So it is evident that to survive in such competitive market it is very important to strategically plan. </a:t>
            </a:r>
          </a:p>
        </p:txBody>
      </p:sp>
      <p:pic>
        <p:nvPicPr>
          <p:cNvPr id="3074" name="Picture 2" descr="Image result for new york cuisine data">
            <a:extLst>
              <a:ext uri="{FF2B5EF4-FFF2-40B4-BE49-F238E27FC236}">
                <a16:creationId xmlns:a16="http://schemas.microsoft.com/office/drawing/2014/main" id="{C6F94D1F-5744-4FF2-A152-993568E654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44" r="27277"/>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3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463FE-3994-4862-87CD-93387487E92D}"/>
              </a:ext>
            </a:extLst>
          </p:cNvPr>
          <p:cNvSpPr>
            <a:spLocks noGrp="1"/>
          </p:cNvSpPr>
          <p:nvPr>
            <p:ph type="title"/>
          </p:nvPr>
        </p:nvSpPr>
        <p:spPr>
          <a:xfrm>
            <a:off x="581193" y="702156"/>
            <a:ext cx="6309003" cy="1013800"/>
          </a:xfrm>
        </p:spPr>
        <p:txBody>
          <a:bodyPr>
            <a:normAutofit/>
          </a:bodyPr>
          <a:lstStyle/>
          <a:p>
            <a:r>
              <a:rPr lang="en-US" sz="3100">
                <a:solidFill>
                  <a:schemeClr val="tx2"/>
                </a:solidFill>
              </a:rPr>
              <a:t>Factors deciding Restaurant Location</a:t>
            </a:r>
          </a:p>
        </p:txBody>
      </p:sp>
      <p:sp>
        <p:nvSpPr>
          <p:cNvPr id="73" name="Rectangle 72">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A61E305-FF33-4028-AEAF-FF9CE276E9C7}"/>
              </a:ext>
            </a:extLst>
          </p:cNvPr>
          <p:cNvSpPr>
            <a:spLocks noGrp="1"/>
          </p:cNvSpPr>
          <p:nvPr>
            <p:ph idx="1"/>
          </p:nvPr>
        </p:nvSpPr>
        <p:spPr>
          <a:xfrm>
            <a:off x="581194" y="1896533"/>
            <a:ext cx="6309003" cy="3962266"/>
          </a:xfrm>
        </p:spPr>
        <p:txBody>
          <a:bodyPr>
            <a:normAutofit/>
          </a:bodyPr>
          <a:lstStyle/>
          <a:p>
            <a:pPr>
              <a:lnSpc>
                <a:spcPct val="110000"/>
              </a:lnSpc>
            </a:pPr>
            <a:r>
              <a:rPr lang="en-US" sz="1400">
                <a:solidFill>
                  <a:schemeClr val="tx2"/>
                </a:solidFill>
              </a:rPr>
              <a:t>New York Population </a:t>
            </a:r>
          </a:p>
          <a:p>
            <a:pPr>
              <a:lnSpc>
                <a:spcPct val="110000"/>
              </a:lnSpc>
            </a:pPr>
            <a:r>
              <a:rPr lang="en-US" sz="1400">
                <a:solidFill>
                  <a:schemeClr val="tx2"/>
                </a:solidFill>
              </a:rPr>
              <a:t>New York City Demographics </a:t>
            </a:r>
          </a:p>
          <a:p>
            <a:pPr>
              <a:lnSpc>
                <a:spcPct val="110000"/>
              </a:lnSpc>
            </a:pPr>
            <a:r>
              <a:rPr lang="en-US" sz="1400">
                <a:solidFill>
                  <a:schemeClr val="tx2"/>
                </a:solidFill>
              </a:rPr>
              <a:t>Are there any Farmers Markets, Wholesale markets etc. nearby so that the ingredients can be purchased fresh to maintain quality and cost? </a:t>
            </a:r>
          </a:p>
          <a:p>
            <a:pPr>
              <a:lnSpc>
                <a:spcPct val="110000"/>
              </a:lnSpc>
            </a:pPr>
            <a:r>
              <a:rPr lang="en-US" sz="1400">
                <a:solidFill>
                  <a:schemeClr val="tx2"/>
                </a:solidFill>
              </a:rPr>
              <a:t>Are there any venues like Gyms, Entertainment zones, Parks etc. nearby where floating population is high etc.</a:t>
            </a:r>
          </a:p>
          <a:p>
            <a:pPr>
              <a:lnSpc>
                <a:spcPct val="110000"/>
              </a:lnSpc>
            </a:pPr>
            <a:r>
              <a:rPr lang="en-US" sz="1400">
                <a:solidFill>
                  <a:schemeClr val="tx2"/>
                </a:solidFill>
              </a:rPr>
              <a:t>Who are the competitors in that location? </a:t>
            </a:r>
          </a:p>
          <a:p>
            <a:pPr>
              <a:lnSpc>
                <a:spcPct val="110000"/>
              </a:lnSpc>
            </a:pPr>
            <a:r>
              <a:rPr lang="en-US" sz="1400">
                <a:solidFill>
                  <a:schemeClr val="tx2"/>
                </a:solidFill>
              </a:rPr>
              <a:t>Cuisine served / Menu of the competitors </a:t>
            </a:r>
          </a:p>
          <a:p>
            <a:pPr>
              <a:lnSpc>
                <a:spcPct val="110000"/>
              </a:lnSpc>
            </a:pPr>
            <a:r>
              <a:rPr lang="en-US" sz="1400">
                <a:solidFill>
                  <a:schemeClr val="tx2"/>
                </a:solidFill>
              </a:rPr>
              <a:t>Segmentation of the Borough </a:t>
            </a:r>
          </a:p>
          <a:p>
            <a:pPr>
              <a:lnSpc>
                <a:spcPct val="110000"/>
              </a:lnSpc>
            </a:pPr>
            <a:r>
              <a:rPr lang="en-US" sz="1400">
                <a:solidFill>
                  <a:schemeClr val="tx2"/>
                </a:solidFill>
              </a:rPr>
              <a:t>Untapped markets </a:t>
            </a:r>
          </a:p>
          <a:p>
            <a:pPr>
              <a:lnSpc>
                <a:spcPct val="110000"/>
              </a:lnSpc>
            </a:pPr>
            <a:r>
              <a:rPr lang="en-US" sz="1400">
                <a:solidFill>
                  <a:schemeClr val="tx2"/>
                </a:solidFill>
              </a:rPr>
              <a:t>Saturated markets, etc. </a:t>
            </a:r>
          </a:p>
        </p:txBody>
      </p:sp>
      <p:pic>
        <p:nvPicPr>
          <p:cNvPr id="4098" name="Picture 2">
            <a:extLst>
              <a:ext uri="{FF2B5EF4-FFF2-40B4-BE49-F238E27FC236}">
                <a16:creationId xmlns:a16="http://schemas.microsoft.com/office/drawing/2014/main" id="{F7A51797-B09A-4F1C-811F-865AD72BF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63" r="14830"/>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88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14B714D-C0E8-4872-B12A-59D7410A20DB}"/>
              </a:ext>
            </a:extLst>
          </p:cNvPr>
          <p:cNvSpPr>
            <a:spLocks noGrp="1"/>
          </p:cNvSpPr>
          <p:nvPr>
            <p:ph type="title"/>
          </p:nvPr>
        </p:nvSpPr>
        <p:spPr>
          <a:xfrm>
            <a:off x="609906" y="702155"/>
            <a:ext cx="3568661" cy="1269713"/>
          </a:xfrm>
        </p:spPr>
        <p:txBody>
          <a:bodyPr>
            <a:normAutofit/>
          </a:bodyPr>
          <a:lstStyle/>
          <a:p>
            <a:r>
              <a:rPr lang="en-US" sz="4100"/>
              <a:t>Data Description</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B3C6BE-B7A8-4406-94F1-D52CD26532BA}"/>
              </a:ext>
            </a:extLst>
          </p:cNvPr>
          <p:cNvSpPr>
            <a:spLocks noGrp="1"/>
          </p:cNvSpPr>
          <p:nvPr>
            <p:ph idx="1"/>
          </p:nvPr>
        </p:nvSpPr>
        <p:spPr>
          <a:xfrm>
            <a:off x="609906" y="2340864"/>
            <a:ext cx="5114618" cy="3634486"/>
          </a:xfrm>
        </p:spPr>
        <p:txBody>
          <a:bodyPr>
            <a:normAutofit/>
          </a:bodyPr>
          <a:lstStyle/>
          <a:p>
            <a:pPr>
              <a:lnSpc>
                <a:spcPct val="110000"/>
              </a:lnSpc>
            </a:pPr>
            <a:r>
              <a:rPr lang="en-US" sz="1400" dirty="0"/>
              <a:t>Data 1 : Neighborhood has a total of 5 boroughs and 306 neighborhoods. In order to segment the neighborhoods and explore them, we will essentially need a dataset that contains the 5 boroughs and the neighborhoods that exist in each borough as well as the latitude and longitude coordinates of each neighborhood. </a:t>
            </a:r>
          </a:p>
          <a:p>
            <a:pPr>
              <a:lnSpc>
                <a:spcPct val="110000"/>
              </a:lnSpc>
            </a:pPr>
            <a:r>
              <a:rPr lang="en-US" sz="1400" dirty="0"/>
              <a:t>This dataset exists for free on the web. Link to the dataset is : https://geo.nyu.edu/catalog/nyu_2451_34572</a:t>
            </a:r>
          </a:p>
        </p:txBody>
      </p:sp>
      <p:pic>
        <p:nvPicPr>
          <p:cNvPr id="5" name="Picture 4" descr="A screenshot of a cell phone&#10;&#10;Description automatically generated">
            <a:extLst>
              <a:ext uri="{FF2B5EF4-FFF2-40B4-BE49-F238E27FC236}">
                <a16:creationId xmlns:a16="http://schemas.microsoft.com/office/drawing/2014/main" id="{7C5E31D2-8083-4F06-8876-745329AC5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524" y="1759448"/>
            <a:ext cx="5665043" cy="3158610"/>
          </a:xfrm>
          <a:prstGeom prst="rect">
            <a:avLst/>
          </a:prstGeom>
        </p:spPr>
      </p:pic>
    </p:spTree>
    <p:extLst>
      <p:ext uri="{BB962C8B-B14F-4D97-AF65-F5344CB8AC3E}">
        <p14:creationId xmlns:p14="http://schemas.microsoft.com/office/powerpoint/2010/main" val="149338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ACFC2ED-E375-4C82-9435-37B3D1AB6839}"/>
              </a:ext>
            </a:extLst>
          </p:cNvPr>
          <p:cNvSpPr>
            <a:spLocks noGrp="1"/>
          </p:cNvSpPr>
          <p:nvPr>
            <p:ph type="title"/>
          </p:nvPr>
        </p:nvSpPr>
        <p:spPr>
          <a:xfrm>
            <a:off x="609906" y="702155"/>
            <a:ext cx="3568661" cy="1269713"/>
          </a:xfrm>
        </p:spPr>
        <p:txBody>
          <a:bodyPr>
            <a:normAutofit/>
          </a:bodyPr>
          <a:lstStyle/>
          <a:p>
            <a:r>
              <a:rPr lang="en-US" sz="3100"/>
              <a:t>Data description (contd.)	</a:t>
            </a:r>
          </a:p>
        </p:txBody>
      </p:sp>
      <p:sp>
        <p:nvSpPr>
          <p:cNvPr id="15"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23FA2ED-6590-4C7D-80B6-A1DA8BE03599}"/>
              </a:ext>
            </a:extLst>
          </p:cNvPr>
          <p:cNvSpPr>
            <a:spLocks noGrp="1"/>
          </p:cNvSpPr>
          <p:nvPr>
            <p:ph idx="1"/>
          </p:nvPr>
        </p:nvSpPr>
        <p:spPr>
          <a:xfrm>
            <a:off x="609906" y="2340864"/>
            <a:ext cx="4362144" cy="3634486"/>
          </a:xfrm>
        </p:spPr>
        <p:txBody>
          <a:bodyPr>
            <a:normAutofit/>
          </a:bodyPr>
          <a:lstStyle/>
          <a:p>
            <a:pPr>
              <a:lnSpc>
                <a:spcPct val="110000"/>
              </a:lnSpc>
            </a:pPr>
            <a:endParaRPr lang="en-US" sz="1400" dirty="0"/>
          </a:p>
          <a:p>
            <a:pPr>
              <a:lnSpc>
                <a:spcPct val="110000"/>
              </a:lnSpc>
            </a:pPr>
            <a:r>
              <a:rPr lang="en-US" sz="1400" dirty="0"/>
              <a:t>A farmers' market is often defined as a public site used by two or more local or regional producers for the direct sale of farm products to consumers. In addition to fresh fruits and vegetables, markets may sell dairy products, fish, meat, baked goods, and other minimally processed foods. </a:t>
            </a:r>
          </a:p>
          <a:p>
            <a:pPr>
              <a:lnSpc>
                <a:spcPct val="110000"/>
              </a:lnSpc>
            </a:pPr>
            <a:r>
              <a:rPr lang="en-US" sz="1400" dirty="0"/>
              <a:t>Data 2 : Farmers Markets data -  https://data.cityofnewyork.us/dataset/DOHMH-Farmers-Markets-andFood-Boxes/8vwk-6iz2</a:t>
            </a:r>
          </a:p>
        </p:txBody>
      </p:sp>
      <p:pic>
        <p:nvPicPr>
          <p:cNvPr id="5" name="Picture 4" descr="A screenshot of a computer&#10;&#10;Description automatically generated">
            <a:extLst>
              <a:ext uri="{FF2B5EF4-FFF2-40B4-BE49-F238E27FC236}">
                <a16:creationId xmlns:a16="http://schemas.microsoft.com/office/drawing/2014/main" id="{744C7679-2B40-4012-8A55-1B0072729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824" y="2168499"/>
            <a:ext cx="6312743" cy="2340507"/>
          </a:xfrm>
          <a:prstGeom prst="rect">
            <a:avLst/>
          </a:prstGeom>
        </p:spPr>
      </p:pic>
    </p:spTree>
    <p:extLst>
      <p:ext uri="{BB962C8B-B14F-4D97-AF65-F5344CB8AC3E}">
        <p14:creationId xmlns:p14="http://schemas.microsoft.com/office/powerpoint/2010/main" val="420466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E1EC4D-C19D-49C8-8873-251865835801}"/>
              </a:ext>
            </a:extLst>
          </p:cNvPr>
          <p:cNvSpPr>
            <a:spLocks noGrp="1"/>
          </p:cNvSpPr>
          <p:nvPr>
            <p:ph type="title"/>
          </p:nvPr>
        </p:nvSpPr>
        <p:spPr>
          <a:xfrm>
            <a:off x="609906" y="702155"/>
            <a:ext cx="3568661" cy="1269713"/>
          </a:xfrm>
        </p:spPr>
        <p:txBody>
          <a:bodyPr>
            <a:normAutofit/>
          </a:bodyPr>
          <a:lstStyle/>
          <a:p>
            <a:r>
              <a:rPr lang="en-US" sz="3100"/>
              <a:t>Data description (Contd.)</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8B3038-7957-4DF2-9609-C08534C11CBF}"/>
              </a:ext>
            </a:extLst>
          </p:cNvPr>
          <p:cNvSpPr>
            <a:spLocks noGrp="1"/>
          </p:cNvSpPr>
          <p:nvPr>
            <p:ph idx="1"/>
          </p:nvPr>
        </p:nvSpPr>
        <p:spPr>
          <a:xfrm>
            <a:off x="609906" y="2340864"/>
            <a:ext cx="3568661" cy="3634486"/>
          </a:xfrm>
        </p:spPr>
        <p:txBody>
          <a:bodyPr>
            <a:normAutofit/>
          </a:bodyPr>
          <a:lstStyle/>
          <a:p>
            <a:r>
              <a:rPr lang="en-US" dirty="0"/>
              <a:t>Data 3 : Data from Wikipedia pages as given below : </a:t>
            </a:r>
          </a:p>
          <a:p>
            <a:r>
              <a:rPr lang="en-US" dirty="0"/>
              <a:t>New York Population https://en.wikipedia.org/wiki/New_York_City</a:t>
            </a:r>
          </a:p>
        </p:txBody>
      </p:sp>
      <p:pic>
        <p:nvPicPr>
          <p:cNvPr id="5" name="Picture 4" descr="A screenshot of a cell phone&#10;&#10;Description automatically generated">
            <a:extLst>
              <a:ext uri="{FF2B5EF4-FFF2-40B4-BE49-F238E27FC236}">
                <a16:creationId xmlns:a16="http://schemas.microsoft.com/office/drawing/2014/main" id="{6A8D057F-4350-4B9B-88B4-1D1FA2520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2306062"/>
            <a:ext cx="6735272" cy="2065382"/>
          </a:xfrm>
          <a:prstGeom prst="rect">
            <a:avLst/>
          </a:prstGeom>
        </p:spPr>
      </p:pic>
    </p:spTree>
    <p:extLst>
      <p:ext uri="{BB962C8B-B14F-4D97-AF65-F5344CB8AC3E}">
        <p14:creationId xmlns:p14="http://schemas.microsoft.com/office/powerpoint/2010/main" val="3818926028"/>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2B3D23"/>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828282"/>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TotalTime>
  <Words>1412</Words>
  <Application>Microsoft Office PowerPoint</Application>
  <PresentationFormat>Widescreen</PresentationFormat>
  <Paragraphs>102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Univers</vt:lpstr>
      <vt:lpstr>Univers Condensed</vt:lpstr>
      <vt:lpstr>Wingdings 2</vt:lpstr>
      <vt:lpstr>DividendVTI</vt:lpstr>
      <vt:lpstr>The Battles of The Neighborhood  </vt:lpstr>
      <vt:lpstr>Introduction</vt:lpstr>
      <vt:lpstr>New York city Facts </vt:lpstr>
      <vt:lpstr>Business Environment in NEW YORK </vt:lpstr>
      <vt:lpstr>Cuisine of New York </vt:lpstr>
      <vt:lpstr>Factors deciding Restaurant Location</vt:lpstr>
      <vt:lpstr>Data Description</vt:lpstr>
      <vt:lpstr>Data description (contd.) </vt:lpstr>
      <vt:lpstr>Data description (Contd.)</vt:lpstr>
      <vt:lpstr>Data description (contd.)</vt:lpstr>
      <vt:lpstr>Analytical Approach</vt:lpstr>
      <vt:lpstr>Data 1</vt:lpstr>
      <vt:lpstr>Data 2</vt:lpstr>
      <vt:lpstr>Data 2 Map Visualization</vt:lpstr>
      <vt:lpstr>Data 3</vt:lpstr>
      <vt:lpstr>Data 4</vt:lpstr>
      <vt:lpstr>Brooklyn and Manhattan Venues Data Visualization</vt:lpstr>
      <vt:lpstr>Bronx, Brooklyn and Queens visualization</vt:lpstr>
      <vt:lpstr>Results (Brooklyn and Manhattan)</vt:lpstr>
      <vt:lpstr>Results (Bronx, Brooklyn and Queens)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Battles of The Neighborhood  </dc:title>
  <dc:creator>Samip Harshadbhai Thakkar (Student)</dc:creator>
  <cp:lastModifiedBy>Samip Harshadbhai Thakkar (Student)</cp:lastModifiedBy>
  <cp:revision>4</cp:revision>
  <dcterms:created xsi:type="dcterms:W3CDTF">2020-03-21T23:08:58Z</dcterms:created>
  <dcterms:modified xsi:type="dcterms:W3CDTF">2020-03-21T23:11:04Z</dcterms:modified>
</cp:coreProperties>
</file>